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6" r:id="rId4"/>
    <p:sldId id="261" r:id="rId5"/>
    <p:sldId id="266" r:id="rId6"/>
    <p:sldId id="267" r:id="rId7"/>
    <p:sldId id="271" r:id="rId8"/>
    <p:sldId id="276" r:id="rId9"/>
    <p:sldId id="270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006600"/>
    <a:srgbClr val="CCECFF"/>
    <a:srgbClr val="EAEAEA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6;&#1084;&#1087;\Desktop\&#1085;&#1072;%20&#1084;&#1086;%2003.04.2023\&#1052;&#1086;&#1081;%20&#1091;&#1088;&#1086;&#1082;\j1559644018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7.jpeg"/><Relationship Id="rId4" Type="http://schemas.openxmlformats.org/officeDocument/2006/relationships/image" Target="../media/image14.jpe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0;&#1086;&#1084;&#1087;\Desktop\&#1085;&#1072;%20&#1084;&#1086;%2003.04.2023\&#1052;&#1086;&#1081;%20&#1091;&#1088;&#1086;&#1082;%2003.04.2023\&#1059;&#1088;&#1086;&#1082;%208%20&#1082;&#1083;&#1072;&#1089;&#1089;\Spotlight_8_-_Ex._3b_p._119_(Gybka.com)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loud-computing-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857232"/>
            <a:ext cx="7149926" cy="5167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715436" cy="4554551"/>
          </a:xfrm>
          <a:solidFill>
            <a:srgbClr val="C0C0C0">
              <a:alpha val="69020"/>
            </a:srgbClr>
          </a:solidFill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3000" dirty="0" smtClean="0">
                <a:latin typeface="Aharoni" pitchFamily="2" charset="-79"/>
                <a:cs typeface="Aharoni" pitchFamily="2" charset="-79"/>
              </a:rPr>
              <a:t>Write down new words into your vocabulary. 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3000" dirty="0" smtClean="0">
                <a:latin typeface="Aharoni" pitchFamily="2" charset="-79"/>
                <a:cs typeface="Aharoni" pitchFamily="2" charset="-79"/>
              </a:rPr>
              <a:t>Take part in a dialogue. You have to answer your friend’s questions about computer network.  </a:t>
            </a:r>
          </a:p>
          <a:p>
            <a:pPr>
              <a:lnSpc>
                <a:spcPct val="150000"/>
              </a:lnSpc>
              <a:buNone/>
            </a:pPr>
            <a:r>
              <a:rPr lang="en-US" sz="3900" dirty="0" smtClean="0">
                <a:solidFill>
                  <a:srgbClr val="006600"/>
                </a:solidFill>
                <a:latin typeface="Aharoni" pitchFamily="2" charset="-79"/>
                <a:cs typeface="Aharoni" pitchFamily="2" charset="-79"/>
              </a:rPr>
              <a:t>     or</a:t>
            </a:r>
          </a:p>
          <a:p>
            <a:pPr>
              <a:lnSpc>
                <a:spcPct val="150000"/>
              </a:lnSpc>
              <a:buNone/>
            </a:pPr>
            <a:r>
              <a:rPr lang="en-US" sz="3000" dirty="0" smtClean="0">
                <a:latin typeface="Aharoni" pitchFamily="2" charset="-79"/>
                <a:cs typeface="Aharoni" pitchFamily="2" charset="-79"/>
              </a:rPr>
              <a:t>3)  Make a project “Tips for Mobile phone security”.</a:t>
            </a:r>
          </a:p>
          <a:p>
            <a:endParaRPr lang="ru-RU" dirty="0">
              <a:cs typeface="Aharoni" pitchFamily="2" charset="-79"/>
            </a:endParaRPr>
          </a:p>
        </p:txBody>
      </p:sp>
      <p:pic>
        <p:nvPicPr>
          <p:cNvPr id="4" name="Рисунок 3" descr="png-transparent-blue-and-white-letter-w-card-microsoft-word-microsoft-office-2016-word-processor-ms-word-blue-text-logo.png"/>
          <p:cNvPicPr/>
          <p:nvPr/>
        </p:nvPicPr>
        <p:blipFill>
          <a:blip r:embed="rId2" cstate="print"/>
          <a:srcRect l="26184" t="6750" r="28134" b="4000"/>
          <a:stretch>
            <a:fillRect/>
          </a:stretch>
        </p:blipFill>
        <p:spPr>
          <a:xfrm>
            <a:off x="2571736" y="3357562"/>
            <a:ext cx="1071570" cy="11430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357166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u="sng" dirty="0" smtClean="0">
                <a:latin typeface="Aharoni" pitchFamily="2" charset="-79"/>
                <a:cs typeface="Aharoni" pitchFamily="2" charset="-79"/>
              </a:rPr>
              <a:t>Homework</a:t>
            </a:r>
            <a:r>
              <a:rPr lang="ru-RU" sz="5400" u="sng" dirty="0" smtClean="0">
                <a:cs typeface="Aharoni" pitchFamily="2" charset="-79"/>
              </a:rPr>
              <a:t>:</a:t>
            </a:r>
            <a:endParaRPr lang="ru-RU" sz="5400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1559644018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000108"/>
            <a:ext cx="7000923" cy="5250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14356"/>
            <a:ext cx="9144000" cy="392909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</a:t>
            </a:r>
            <a:r>
              <a:rPr lang="en-US" sz="9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omputer</a:t>
            </a:r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b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networks</a:t>
            </a:r>
            <a:endParaRPr lang="ru-RU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00034" y="214291"/>
            <a:ext cx="7958166" cy="1571635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 smtClean="0">
                <a:latin typeface="Aharoni" pitchFamily="2" charset="-79"/>
                <a:cs typeface="Aharoni" pitchFamily="2" charset="-79"/>
              </a:rPr>
              <a:t>At</a:t>
            </a:r>
            <a:r>
              <a:rPr lang="ru-RU" sz="4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4800" b="1" dirty="0" smtClean="0">
                <a:latin typeface="Aharoni" pitchFamily="2" charset="-79"/>
                <a:cs typeface="Aharoni" pitchFamily="2" charset="-79"/>
              </a:rPr>
              <a:t>the lesson we will…</a:t>
            </a:r>
            <a:endParaRPr lang="ru-RU" sz="4800" b="1" dirty="0">
              <a:latin typeface="Garamond" pitchFamily="18" charset="0"/>
              <a:cs typeface="Aharoni" pitchFamily="2" charset="-79"/>
            </a:endParaRPr>
          </a:p>
        </p:txBody>
      </p:sp>
      <p:pic>
        <p:nvPicPr>
          <p:cNvPr id="1028" name="Picture 4" descr="https://avatars.mds.yandex.net/get-dialogs/1676983/cec9f3fcb9f58d13e591/ori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500430" y="3357562"/>
            <a:ext cx="1571636" cy="1571636"/>
          </a:xfrm>
          <a:prstGeom prst="rect">
            <a:avLst/>
          </a:prstGeom>
          <a:noFill/>
        </p:spPr>
      </p:pic>
      <p:pic>
        <p:nvPicPr>
          <p:cNvPr id="1030" name="Picture 6" descr="https://cdn0.iconfinder.com/data/icons/smashicons-emoticons-flat-vol-2/57/115_-_Listening_emoticon_emoji_face-1024.pn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071670" y="4143380"/>
            <a:ext cx="1500198" cy="1500198"/>
          </a:xfrm>
          <a:prstGeom prst="rect">
            <a:avLst/>
          </a:prstGeom>
          <a:noFill/>
        </p:spPr>
      </p:pic>
      <p:pic>
        <p:nvPicPr>
          <p:cNvPr id="1032" name="Picture 8" descr="https://images.freeimg.net/rsynced_images/information-2866132_1280.pn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 l="18750" r="15625"/>
          <a:stretch>
            <a:fillRect/>
          </a:stretch>
        </p:blipFill>
        <p:spPr bwMode="auto">
          <a:xfrm>
            <a:off x="4857752" y="2357430"/>
            <a:ext cx="1714512" cy="1959442"/>
          </a:xfrm>
          <a:prstGeom prst="rect">
            <a:avLst/>
          </a:prstGeom>
          <a:noFill/>
        </p:spPr>
      </p:pic>
      <p:pic>
        <p:nvPicPr>
          <p:cNvPr id="1034" name="Picture 10" descr="https://w7.pngwing.com/pngs/113/857/png-transparent-vocabulary-test-of-english-as-a-foreign-language-toefl-test-of-english-as-a-foreign-language-toefl-word-learn-english-english-text-trademar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5000636"/>
            <a:ext cx="1571636" cy="1571636"/>
          </a:xfrm>
          <a:prstGeom prst="rect">
            <a:avLst/>
          </a:prstGeom>
          <a:noFill/>
        </p:spPr>
      </p:pic>
      <p:pic>
        <p:nvPicPr>
          <p:cNvPr id="1036" name="Picture 12" descr="https://schtirlitz.ru/800/600/https/www.lkaservices.com/images/savoir_faire.png"/>
          <p:cNvPicPr>
            <a:picLocks noChangeAspect="1" noChangeArrowheads="1"/>
          </p:cNvPicPr>
          <p:nvPr/>
        </p:nvPicPr>
        <p:blipFill>
          <a:blip r:embed="rId6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7429488" y="214290"/>
            <a:ext cx="1714512" cy="1714512"/>
          </a:xfrm>
          <a:prstGeom prst="rect">
            <a:avLst/>
          </a:prstGeom>
          <a:noFill/>
        </p:spPr>
      </p:pic>
      <p:pic>
        <p:nvPicPr>
          <p:cNvPr id="1038" name="Picture 14" descr="https://avatars.mds.yandex.net/get-images-cbir/8072310/u8FqZCzm3qcIo5piIUhuzA2597/ocr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357950" y="1643050"/>
            <a:ext cx="1428760" cy="1428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775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500166" y="1500174"/>
            <a:ext cx="2428892" cy="1071570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software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14612" y="2714620"/>
            <a:ext cx="2643206" cy="1000132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network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14876" y="1500174"/>
            <a:ext cx="2643206" cy="107157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computer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00100" y="3929066"/>
            <a:ext cx="2643206" cy="1000132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hardware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29124" y="4071942"/>
            <a:ext cx="2643206" cy="1000132"/>
          </a:xfrm>
          <a:prstGeom prst="ellipse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cabling systems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86446" y="2857496"/>
            <a:ext cx="3000396" cy="1000132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plagiarism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643042" y="5357826"/>
            <a:ext cx="2857520" cy="928694"/>
          </a:xfrm>
          <a:prstGeom prst="ellipse">
            <a:avLst/>
          </a:prstGeom>
          <a:solidFill>
            <a:srgbClr val="FFFF6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passwords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357818" y="5429264"/>
            <a:ext cx="2643206" cy="1000132"/>
          </a:xfrm>
          <a:prstGeom prst="ellipse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computer viruses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858016" y="285728"/>
            <a:ext cx="1928826" cy="107157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share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5786" y="285728"/>
            <a:ext cx="1643074" cy="10001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files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286116" y="285728"/>
            <a:ext cx="2643206" cy="10001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resources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28596" y="2643182"/>
            <a:ext cx="1428760" cy="100013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data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85725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sz="3200" b="1" dirty="0" smtClean="0">
                <a:latin typeface="Aharoni" pitchFamily="2" charset="-79"/>
                <a:cs typeface="Aharoni" pitchFamily="2" charset="-79"/>
              </a:rPr>
            </a:br>
            <a:r>
              <a:rPr lang="en-US" sz="3200" b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/>
            </a:r>
            <a:br>
              <a:rPr lang="en-US" sz="3200" b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</a:br>
            <a:r>
              <a:rPr lang="en-US" sz="3200" b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  </a:t>
            </a:r>
            <a:r>
              <a:rPr lang="en-US" sz="3200" b="1" u="sng" dirty="0" smtClean="0">
                <a:latin typeface="Aharoni" pitchFamily="2" charset="-79"/>
                <a:cs typeface="Aharoni" pitchFamily="2" charset="-79"/>
              </a:rPr>
              <a:t>Match the words to their meanings below</a:t>
            </a:r>
            <a:br>
              <a:rPr lang="en-US" sz="3200" b="1" u="sng" dirty="0" smtClean="0">
                <a:latin typeface="Aharoni" pitchFamily="2" charset="-79"/>
                <a:cs typeface="Aharoni" pitchFamily="2" charset="-79"/>
              </a:rPr>
            </a:br>
            <a:r>
              <a:rPr lang="en-US" sz="3200" b="1" dirty="0">
                <a:latin typeface="Aharoni" pitchFamily="2" charset="-79"/>
                <a:cs typeface="Aharoni" pitchFamily="2" charset="-79"/>
              </a:rPr>
              <a:t/>
            </a:r>
            <a:br>
              <a:rPr lang="en-US" sz="3200" b="1" dirty="0">
                <a:latin typeface="Aharoni" pitchFamily="2" charset="-79"/>
                <a:cs typeface="Aharoni" pitchFamily="2" charset="-79"/>
              </a:rPr>
            </a:b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sz="3200" b="1" dirty="0" smtClean="0">
                <a:latin typeface="Aharoni" pitchFamily="2" charset="-79"/>
                <a:cs typeface="Aharoni" pitchFamily="2" charset="-79"/>
              </a:rPr>
            </a:br>
            <a:endParaRPr lang="ru-RU" sz="3200" b="1" dirty="0">
              <a:latin typeface="Times New Roman" pitchFamily="18" charset="0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285688" y="714356"/>
            <a:ext cx="8858312" cy="5929354"/>
          </a:xfrm>
          <a:solidFill>
            <a:srgbClr val="DDDDDD">
              <a:alpha val="69804"/>
            </a:srgbClr>
          </a:solidFill>
        </p:spPr>
        <p:txBody>
          <a:bodyPr>
            <a:noAutofit/>
          </a:bodyPr>
          <a:lstStyle/>
          <a:p>
            <a:pPr marL="342900" indent="-342900" algn="l">
              <a:lnSpc>
                <a:spcPct val="135000"/>
              </a:lnSpc>
              <a:buAutoNum type="alphaL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5000"/>
              </a:lnSpc>
              <a:buAutoNum type="alphaL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5000"/>
              </a:lnSpc>
              <a:buAutoNum type="alphaL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5000"/>
              </a:lnSpc>
              <a:buAutoNum type="alphaL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5000"/>
              </a:lnSpc>
              <a:buAutoNum type="alphaL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5000"/>
              </a:lnSpc>
              <a:buAutoNum type="alphaL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5000"/>
              </a:lnSpc>
              <a:buAutoNum type="alphaL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5000"/>
              </a:lnSpc>
              <a:buAutoNum type="alphaL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5000"/>
              </a:lnSpc>
              <a:buNone/>
            </a:pP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64291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Data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28586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Software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000240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Plagiarism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64318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Cabling systems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35756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Passwords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000504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Share files and resources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4714884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Computer viruses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5286388"/>
            <a:ext cx="3000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Hardware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Содержимое 3" descr="problemy-s-novymi-tekhnologiyami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500042"/>
            <a:ext cx="1230243" cy="71438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581ae2a2ec2e498101a72b92188cafc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357562"/>
            <a:ext cx="1857388" cy="7143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 descr="470-4700566_png-computer-parts-hardware-computadora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5" y="5429264"/>
            <a:ext cx="1990641" cy="107157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</p:pic>
      <p:pic>
        <p:nvPicPr>
          <p:cNvPr id="15" name="Рисунок 14" descr="360_F_25894846_kIKxeTKpW9he7ZnwaVduS19KNdG6BqU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3929066"/>
            <a:ext cx="2414605" cy="8623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 descr="slide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2571744"/>
            <a:ext cx="2016140" cy="6991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Рисунок 16" descr="word-image-11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00694" y="1571612"/>
            <a:ext cx="1214446" cy="9108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Рисунок 17" descr="qq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86116" y="1214422"/>
            <a:ext cx="1643074" cy="7374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Рисунок 18" descr="https://avatars.dzeninfra.ru/get-zen_doc/4447382/pub_623088258ccb6a54278f59b9_623088595194bd3af615a331/scale_120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4857760"/>
            <a:ext cx="1500198" cy="1006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3959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7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7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3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5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qq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714488"/>
            <a:ext cx="5090276" cy="4000528"/>
          </a:xfrm>
          <a:prstGeom prst="rect">
            <a:avLst/>
          </a:prstGeom>
        </p:spPr>
      </p:pic>
      <p:pic>
        <p:nvPicPr>
          <p:cNvPr id="10" name="Рисунок 9" descr="word-image-1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1714488"/>
            <a:ext cx="5143536" cy="3985874"/>
          </a:xfrm>
          <a:prstGeom prst="rect">
            <a:avLst/>
          </a:prstGeom>
        </p:spPr>
      </p:pic>
      <p:pic>
        <p:nvPicPr>
          <p:cNvPr id="9" name="Рисунок 8" descr="slide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1714488"/>
            <a:ext cx="5143536" cy="4007634"/>
          </a:xfrm>
          <a:prstGeom prst="rect">
            <a:avLst/>
          </a:prstGeom>
        </p:spPr>
      </p:pic>
      <p:pic>
        <p:nvPicPr>
          <p:cNvPr id="11" name="Рисунок 10" descr="https://avatars.dzeninfra.ru/get-zen_doc/4447382/pub_623088258ccb6a54278f59b9_623088595194bd3af615a331/scale_120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1714488"/>
            <a:ext cx="514353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360_F_25894846_kIKxeTKpW9he7ZnwaVduS19KNdG6BqU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0232" y="2071678"/>
            <a:ext cx="5200685" cy="3429024"/>
          </a:xfrm>
          <a:prstGeom prst="rect">
            <a:avLst/>
          </a:prstGeom>
        </p:spPr>
      </p:pic>
      <p:pic>
        <p:nvPicPr>
          <p:cNvPr id="4" name="Содержимое 3" descr="problemy-s-novymi-tekhnologiyami-3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2000232" y="1714489"/>
            <a:ext cx="5143536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470-4700566_png-computer-parts-hardware-computadora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00232" y="1714488"/>
            <a:ext cx="5143536" cy="40005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7" name="Рисунок 6" descr="581ae2a2ec2e498101a72b92188cafc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00231" y="1714488"/>
            <a:ext cx="5143537" cy="4000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latin typeface="Aharoni" pitchFamily="2" charset="-79"/>
                <a:cs typeface="Aharoni" pitchFamily="2" charset="-79"/>
              </a:rPr>
              <a:t>How are the 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words in ex.3 related </a:t>
            </a:r>
            <a:r>
              <a:rPr lang="en-US" i="1" dirty="0" smtClean="0">
                <a:latin typeface="Aharoni" pitchFamily="2" charset="-79"/>
                <a:cs typeface="Aharoni" pitchFamily="2" charset="-79"/>
              </a:rPr>
              <a:t>to a computer network?  Listen and read to find out</a:t>
            </a:r>
            <a:endParaRPr lang="ru-RU" dirty="0">
              <a:cs typeface="Aharoni" pitchFamily="2" charset="-79"/>
            </a:endParaRPr>
          </a:p>
        </p:txBody>
      </p:sp>
      <p:pic>
        <p:nvPicPr>
          <p:cNvPr id="4" name="Spotlight_8_-_Ex._3b_p._119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715272" y="2000240"/>
            <a:ext cx="1223970" cy="122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cs typeface="Aharoni" pitchFamily="2" charset="-79"/>
              </a:rPr>
              <a:t> </a:t>
            </a:r>
            <a:r>
              <a:rPr lang="en-US" sz="2800" u="sng" dirty="0" smtClean="0">
                <a:latin typeface="Aharoni" pitchFamily="2" charset="-79"/>
                <a:cs typeface="Aharoni" pitchFamily="2" charset="-79"/>
              </a:rPr>
              <a:t>Which statements 1-8 are </a:t>
            </a:r>
            <a:r>
              <a:rPr lang="ru-RU" sz="2800" u="sng" dirty="0" smtClean="0">
                <a:latin typeface="Aharoni" pitchFamily="2" charset="-79"/>
                <a:cs typeface="Aharoni" pitchFamily="2" charset="-79"/>
              </a:rPr>
              <a:t>(</a:t>
            </a:r>
            <a:r>
              <a:rPr lang="en-US" sz="2800" u="sng" dirty="0" smtClean="0">
                <a:latin typeface="Aharoni" pitchFamily="2" charset="-79"/>
                <a:cs typeface="Aharoni" pitchFamily="2" charset="-79"/>
              </a:rPr>
              <a:t>T</a:t>
            </a:r>
            <a:r>
              <a:rPr lang="ru-RU" sz="2800" u="sng" dirty="0" smtClean="0">
                <a:latin typeface="Aharoni" pitchFamily="2" charset="-79"/>
                <a:cs typeface="Aharoni" pitchFamily="2" charset="-79"/>
              </a:rPr>
              <a:t>)</a:t>
            </a:r>
            <a:r>
              <a:rPr lang="en-US" sz="2800" u="sng" dirty="0" smtClean="0">
                <a:latin typeface="Aharoni" pitchFamily="2" charset="-79"/>
                <a:cs typeface="Aharoni" pitchFamily="2" charset="-79"/>
              </a:rPr>
              <a:t> true / (F)false / (NS)not stated.</a:t>
            </a:r>
            <a:endParaRPr lang="ru-RU" sz="2800" b="1" u="sng" dirty="0">
              <a:latin typeface="Times New Roman" pitchFamily="18" charset="0"/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000108"/>
            <a:ext cx="8501122" cy="5500726"/>
          </a:xfrm>
          <a:solidFill>
            <a:srgbClr val="EAEAEA">
              <a:alpha val="69804"/>
            </a:srgbClr>
          </a:solidFill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1.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Many </a:t>
            </a: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students and business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people </a:t>
            </a: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use computer networks.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2. The computers are connected with software and hardware. 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3. The cabling system of a network is very expensive.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4. Network users cannot print documents or send messages.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5. All users share the same password.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6. You shouldn’t use a school’s network computer to play online games. 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7. All the information on the Internet is copyrighted.</a:t>
            </a:r>
          </a:p>
          <a:p>
            <a:pPr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8. Some viruses can destroy a network.</a:t>
            </a:r>
            <a:endParaRPr lang="ru-RU" sz="2400" b="1" dirty="0"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1357298"/>
            <a:ext cx="428628" cy="5232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214554"/>
            <a:ext cx="428628" cy="5232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571876"/>
            <a:ext cx="428628" cy="52322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6446" y="4071942"/>
            <a:ext cx="428628" cy="52322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8148" y="5357826"/>
            <a:ext cx="428628" cy="52322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5857892"/>
            <a:ext cx="642942" cy="5232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NS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72462" y="2714620"/>
            <a:ext cx="714380" cy="5232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NS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4929198"/>
            <a:ext cx="714380" cy="5232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NS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42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186</Words>
  <Application>Microsoft Office PowerPoint</Application>
  <PresentationFormat>Экран (4:3)</PresentationFormat>
  <Paragraphs>54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Сomputer  networks</vt:lpstr>
      <vt:lpstr>At the lesson we will…</vt:lpstr>
      <vt:lpstr>Слайд 5</vt:lpstr>
      <vt:lpstr>     Match the words to their meanings below   </vt:lpstr>
      <vt:lpstr>Слайд 7</vt:lpstr>
      <vt:lpstr>How are the words in ex.3 related to a computer network?  Listen and read to find out</vt:lpstr>
      <vt:lpstr> Which statements 1-8 are (T) true / (F)false / (NS)not stated.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61</cp:revision>
  <dcterms:created xsi:type="dcterms:W3CDTF">2023-04-01T09:14:46Z</dcterms:created>
  <dcterms:modified xsi:type="dcterms:W3CDTF">2023-04-08T07:40:33Z</dcterms:modified>
</cp:coreProperties>
</file>